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cb879e6d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cb879e6d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cb879e6d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cb879e6d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6e1976ee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6e1976ee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unica.istruzione.gov.it/it/orientamento/iscrizioni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 rot="-4995211">
            <a:off x="675639" y="775849"/>
            <a:ext cx="2987899" cy="2987899"/>
          </a:xfrm>
          <a:prstGeom prst="arc">
            <a:avLst>
              <a:gd fmla="val 14455503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1074178" y="1033356"/>
            <a:ext cx="442555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</a:pPr>
            <a:r>
              <a:rPr lang="it-IT" sz="5100">
                <a:solidFill>
                  <a:srgbClr val="FFFFFF"/>
                </a:solidFill>
              </a:rPr>
              <a:t>Iscriversi al liceo James Joyce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7813872" y="3116072"/>
            <a:ext cx="4378128" cy="3741928"/>
          </a:xfrm>
          <a:custGeom>
            <a:rect b="b" l="l" r="r" t="t"/>
            <a:pathLst>
              <a:path extrusionOk="0" h="3741928" w="43781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5499731" y="1"/>
            <a:ext cx="4208478" cy="3678281"/>
          </a:xfrm>
          <a:custGeom>
            <a:rect b="b" l="l" r="r" t="t"/>
            <a:pathLst>
              <a:path extrusionOk="0" h="3678281" w="4208478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104" y="270180"/>
            <a:ext cx="2771730" cy="2709367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Immagine che contiene erba, edificio, esterni, cielo&#10;&#10;Descrizione generata automaticamente"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7833" y="3884066"/>
            <a:ext cx="2888133" cy="2567230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600" y="3508576"/>
            <a:ext cx="4919633" cy="3318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1671605" y="979055"/>
            <a:ext cx="7389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056" y="1772598"/>
            <a:ext cx="755970" cy="23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200" y="194375"/>
            <a:ext cx="9086400" cy="36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747900" y="727800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747900" y="3807725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5">
            <a:alphaModFix/>
          </a:blip>
          <a:srcRect b="45082" l="0" r="0" t="0"/>
          <a:stretch/>
        </p:blipFill>
        <p:spPr>
          <a:xfrm>
            <a:off x="2499950" y="3956750"/>
            <a:ext cx="9158650" cy="269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681" y="4041648"/>
            <a:ext cx="755970" cy="23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747900" y="1538675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0" y="4513325"/>
            <a:ext cx="2572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DOMANDA D’ISCRIZIONE LINGUISTICO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1680495" y="1399309"/>
            <a:ext cx="702000" cy="17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807" y="2020100"/>
            <a:ext cx="719390" cy="21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b="0" l="0" r="0" t="53014"/>
          <a:stretch/>
        </p:blipFill>
        <p:spPr>
          <a:xfrm>
            <a:off x="2529475" y="1219196"/>
            <a:ext cx="9496027" cy="278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542900" y="2716588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542900" y="1773988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542900" y="1134238"/>
            <a:ext cx="1128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807" y="2962700"/>
            <a:ext cx="719390" cy="2133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2260600" y="4605875"/>
            <a:ext cx="8988900" cy="16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DOMANDA D’ISCRIZIONE SCIENZE UMANE</a:t>
            </a:r>
            <a:endParaRPr b="1" sz="28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it-IT" sz="5400"/>
              <a:t>Contributi volontari</a:t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0" i="0" lang="it-IT" sz="2200">
                <a:latin typeface="Arial"/>
                <a:ea typeface="Arial"/>
                <a:cs typeface="Arial"/>
                <a:sym typeface="Arial"/>
              </a:rPr>
              <a:t>CONTRIBUTO SCOLASTICO INTERO € 80,00 entro 30/06 future classi prime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CONTRIBUTO SCOLASTICO RIDOTTO (ISEE&lt; 10 mila €) € 40,00 entro 30/06 future classi prime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Solo classi di Scienze Umane: 60€ annuali per potenziamento di un’ora a settimana con docente madrelingua inglese entro </a:t>
            </a:r>
            <a:r>
              <a:rPr b="0" i="0" lang="it-IT" sz="2200">
                <a:latin typeface="Arial"/>
                <a:ea typeface="Arial"/>
                <a:cs typeface="Arial"/>
                <a:sym typeface="Arial"/>
              </a:rPr>
              <a:t>31/07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0" i="0" lang="it-IT" sz="2200">
                <a:latin typeface="Arial"/>
                <a:ea typeface="Arial"/>
                <a:cs typeface="Arial"/>
                <a:sym typeface="Arial"/>
              </a:rPr>
              <a:t>RETTA CLASSI CAMBRIDGE IGCSE BIENNIO SCIENZE UMANE e LINGUISTICO 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: 240€ annuali per sezioni con Geography, 120</a:t>
            </a:r>
            <a:r>
              <a:rPr b="0" i="0" lang="it-IT" sz="2200" u="none" cap="none" strike="noStrike">
                <a:latin typeface="Arial"/>
                <a:ea typeface="Arial"/>
                <a:cs typeface="Arial"/>
                <a:sym typeface="Arial"/>
              </a:rPr>
              <a:t>€  annuali per indirizzo Bioscienze.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Sono state istituite tre borse di studio Cambridge per la migliore media scolastica(per classi prime, seconde e terze)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Sono previste agevolazioni ed esoneri per ISEE &lt;10.000 euro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b="0" i="0" lang="it-IT"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CRITERI PER LA FORMAZIONE DELLE CLASSI</a:t>
            </a:r>
            <a:endParaRPr sz="3400">
              <a:solidFill>
                <a:srgbClr val="FFFFFF"/>
              </a:solidFill>
            </a:endParaRPr>
          </a:p>
        </p:txBody>
      </p:sp>
      <p:sp>
        <p:nvSpPr>
          <p:cNvPr id="201" name="Google Shape;201;p25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/>
              <a:t>Nella formazione dei gruppi classe si terranno globalmente presenti le seguenti variabili: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sesso;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eventuali  indicazioni  dell'équipe  psico-pedagogica  in  particolare  per  gli  alunni  con difficoltà di apprendimento e/o comportamento;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valutazione ottenuta nell’Esame di Stato del primo ciclo.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Gli alunni provenienti dallo stesso comune saranno di norma mantenuti nella stessa classe se in numero pari o inferiore a quattro; se maggiori di quattro saranno suddivisi in modo equilibrato.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La Commissione formazione classi terrà conto nel limite del possibile delle richieste delle famiglie. Se due studenti vogliono stare in una stessa classe devono indicarlo reciprocamente.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it-IT" sz="1800"/>
              <a:t>I minori stranieri soggetti all’obbligo scolastico saranno iscritti alla classe corrispondente all’età  anagrafica,  salvo  che  il  collegio  dei  docenti  deliberi  l’iscrizione  ad  una  classe diversa.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6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</a:pPr>
            <a:r>
              <a:rPr lang="it-IT" sz="4100">
                <a:solidFill>
                  <a:srgbClr val="FFFFFF"/>
                </a:solidFill>
              </a:rPr>
              <a:t>Assegnazione delle sezioni</a:t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Formate le classi, si procederà  all’estrazione  delle  lettere  delle  sezioni  da  abbinare  ai  gruppi  classe. </a:t>
            </a:r>
            <a:r>
              <a:rPr lang="it-IT" u="sng">
                <a:latin typeface="Arial"/>
                <a:ea typeface="Arial"/>
                <a:cs typeface="Arial"/>
                <a:sym typeface="Arial"/>
              </a:rPr>
              <a:t>Il sorteggio sarà pubblico.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0" i="0" lang="it-IT">
                <a:latin typeface="Arial"/>
                <a:ea typeface="Arial"/>
                <a:cs typeface="Arial"/>
                <a:sym typeface="Arial"/>
              </a:rPr>
              <a:t>Ai fini della terza lingua la scelta della classe è subordinata all’autorizzazione delle sezioni da parte dell’Ambito territoriale. Il criterio di assegnazione è in base all’ordine di presentazione della conferma dell’iscrizione.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Si può richiedere </a:t>
            </a:r>
            <a:r>
              <a:rPr b="0" i="0" lang="it-IT">
                <a:latin typeface="Arial"/>
                <a:ea typeface="Arial"/>
                <a:cs typeface="Arial"/>
                <a:sym typeface="Arial"/>
              </a:rPr>
              <a:t>la stessa sezione di un fratello/sorella già iscritto.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 txBox="1"/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it-IT" sz="5400"/>
              <a:t>E se ci fossero iscrizioni in esubero?</a:t>
            </a:r>
            <a:endParaRPr/>
          </a:p>
        </p:txBody>
      </p:sp>
      <p:sp>
        <p:nvSpPr>
          <p:cNvPr id="218" name="Google Shape;218;p27"/>
          <p:cNvSpPr/>
          <p:nvPr/>
        </p:nvSpPr>
        <p:spPr>
          <a:xfrm rot="5400000">
            <a:off x="2543983" y="3258715"/>
            <a:ext cx="4480560" cy="18288"/>
          </a:xfrm>
          <a:custGeom>
            <a:rect b="b" l="l" r="r" t="t"/>
            <a:pathLst>
              <a:path extrusionOk="0" fill="none" h="18288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 txBox="1"/>
          <p:nvPr>
            <p:ph idx="1" type="body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In caso di impossibilità a poter gestire un numero eccessivo di iscrizioni, gli alunni saranno iscritti sulla base del seguente ordine di priorità: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5 punti per alunni provenienti da ARICCIA, ALBANO, GENZANO, LANUVIO, NEMI, CASTELGANDOLFO, MARINO, GROTTAFERRATA, ROCCA PRIORA, ROCCA DI PAPA;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3 punti per alunni provenienti da MONTECOMPATRI, MONTEPORZIO, ARDEA, APRILIA, CIAMPINO e altri comuni;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it-IT" sz="15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 punto se proveniente da Velletri, Frascati e Roma;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3 punti se già frequenta un fratello.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A parità di punti si formulerà una graduatoria in base al punteggio formato dalla MEDIA dei RISULTATI PRIMO QUADRIMESTRE o SECONDO TRIMESTRE della terza media.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Il Liceo è in grado di accogliere complessivamente al massimo 58 classi.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0" i="0" lang="it-IT" sz="1500">
                <a:latin typeface="Arial"/>
                <a:ea typeface="Arial"/>
                <a:cs typeface="Arial"/>
                <a:sym typeface="Arial"/>
              </a:rPr>
              <a:t>Per le classi ESABAC e per le classi Cambridge, in casi esubero di richieste, si terrà conto del livello di competenza acquisita nella scuola media rispettivamente per il Francese e per l’Inglese.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</a:pPr>
            <a:r>
              <a:rPr lang="it-IT" sz="4100">
                <a:solidFill>
                  <a:srgbClr val="FFFFFF"/>
                </a:solidFill>
              </a:rPr>
              <a:t>Adempimenti dei genitori o esercenti responsabilità genitoriale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4447300" y="591350"/>
            <a:ext cx="7098300" cy="55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Individuare la scuola d’interesse attraverso «scuola in chiaro»(APP o PORTALE). Codice meccanografico del Joyce RMPC39000C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Accedere al sito </a:t>
            </a:r>
            <a:r>
              <a:rPr lang="it-IT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https://unica.istruzione.gov.it/it/orientamento/iscrizioni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utilizzando le credenziali SPID(sistema pubblico di identità digitale),CIE(carta d’identità elettronica) o 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IDAS (electronic Identification Authentication and Signature) per abilitarsi al Servizio Iscrizioni on line.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Compilare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 integralmente la domanda attraverso il modulo online </a:t>
            </a:r>
            <a:r>
              <a:rPr lang="it-IT" sz="2200">
                <a:latin typeface="Arial"/>
                <a:ea typeface="Arial"/>
                <a:cs typeface="Arial"/>
                <a:sym typeface="Arial"/>
              </a:rPr>
              <a:t>nel periodo compreso tra le ore 8:00 del </a:t>
            </a:r>
            <a:r>
              <a:rPr b="1" lang="it-IT" sz="2200">
                <a:latin typeface="Arial"/>
                <a:ea typeface="Arial"/>
                <a:cs typeface="Arial"/>
                <a:sym typeface="Arial"/>
              </a:rPr>
              <a:t>giorno 21 gennaio 2025 e le ore 20:00 del giorno 10 febbraio 2025.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>
                <a:latin typeface="Arial"/>
                <a:ea typeface="Arial"/>
                <a:cs typeface="Arial"/>
                <a:sym typeface="Arial"/>
              </a:rPr>
              <a:t>N.B. Entrambi i genitori devono condividere e dare il consenso</a:t>
            </a: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888" y="308325"/>
            <a:ext cx="3324225" cy="11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5" y="0"/>
            <a:ext cx="12192000" cy="35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54000" y="3660425"/>
            <a:ext cx="114894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La domanda in tre passi</a:t>
            </a:r>
            <a:endParaRPr b="1" sz="1800">
              <a:solidFill>
                <a:srgbClr val="2125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Primo passo:</a:t>
            </a:r>
            <a:r>
              <a:rPr b="1"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compila la domanda</a:t>
            </a: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La domanda si compone di tre sezioni da compilare con i dati dell’alunno, della famiglia e di almeno una scuola, quella di prima scelta.</a:t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Secondo passo: </a:t>
            </a:r>
            <a:r>
              <a:rPr b="1"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inoltra la domanda</a:t>
            </a: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Attenzione: la domanda inoltrata non può essere modificata.</a:t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300"/>
              </a:spcAft>
              <a:buNone/>
            </a:pP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Terzo passo:</a:t>
            </a:r>
            <a:r>
              <a:rPr b="1"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segui l’iter della domanda</a:t>
            </a:r>
            <a:r>
              <a:rPr lang="it-IT" sz="1800">
                <a:solidFill>
                  <a:srgbClr val="2125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 E’ possibile seguire l’iter della domanda dalla propria area riservata su Unica.</a:t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717" y="171919"/>
            <a:ext cx="9018331" cy="54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1509971" y="2659214"/>
            <a:ext cx="1450109" cy="240145"/>
          </a:xfrm>
          <a:prstGeom prst="parallelogram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90300" y="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3000">
                <a:solidFill>
                  <a:srgbClr val="1155CC"/>
                </a:solidFill>
              </a:rPr>
              <a:t>Informazioni aggiuntive</a:t>
            </a:r>
            <a:endParaRPr b="1" sz="3000">
              <a:solidFill>
                <a:srgbClr val="1155CC"/>
              </a:solidFill>
            </a:endParaRPr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90300" y="804450"/>
            <a:ext cx="11582400" cy="59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400"/>
              <a:t>Come viene comunicato l’inoltro della domanda</a:t>
            </a:r>
            <a:endParaRPr b="1"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L'utente, a fronte della compilazione e del successivo inoltro della domanda, riceve una email di notifica nella casella privata indicata al momento della registrazione/abilitazione al servizio delle iscrizioni on line. Tale notifica vale come comunicazione formale della ricezione della domanda da parte della prima scuola di destinazione scelta nel modello di iscrizione.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400"/>
              <a:t>Dove viene pubblicato l’esito</a:t>
            </a:r>
            <a:endParaRPr b="1"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Oltre alla email di notifica inviata alla casella privata, l'esito dell'inoltro della domanda è presente anche nella home page dell'applicazione dove è possibile seguirne il corso tramite lo </a:t>
            </a:r>
            <a:r>
              <a:rPr b="1" lang="it-IT" sz="2400"/>
              <a:t>"Stato domanda". </a:t>
            </a:r>
            <a:r>
              <a:rPr lang="it-IT" sz="2400"/>
              <a:t>Qualora la domanda non potesse essere accettata dalla scuola prescelta o nel caso fosse smistata ad altra scuola, l'utente riceverà via email, agli indirizzi di posta elettronica comunicati, la notifica del corrispondente evento.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Tutte le variazioni di stato della domanda saranno notificate via email agli indirizzi forniti nella fase di registrazione.</a:t>
            </a:r>
            <a:endParaRPr sz="24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1850" y="0"/>
            <a:ext cx="3100750" cy="17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884700" y="1178775"/>
            <a:ext cx="3499800" cy="359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800">
                <a:solidFill>
                  <a:schemeClr val="accent5"/>
                </a:solidFill>
                <a:highlight>
                  <a:srgbClr val="FFFF00"/>
                </a:highlight>
              </a:rPr>
              <a:t>Sportello iscrizioni</a:t>
            </a:r>
            <a:endParaRPr b="1" sz="4800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800">
                <a:solidFill>
                  <a:schemeClr val="accent5"/>
                </a:solidFill>
                <a:highlight>
                  <a:srgbClr val="FFFF00"/>
                </a:highlight>
              </a:rPr>
              <a:t>Liceo Joyce</a:t>
            </a:r>
            <a:endParaRPr b="1" sz="4800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accent5"/>
                </a:solidFill>
              </a:rPr>
              <a:t>per prenotazioni scrivere a </a:t>
            </a:r>
            <a:r>
              <a:rPr lang="it-IT" sz="2000">
                <a:solidFill>
                  <a:srgbClr val="0000FF"/>
                </a:solidFill>
              </a:rPr>
              <a:t>orientamento@liceojoyce.it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375" y="152400"/>
            <a:ext cx="709020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/>
          <p:nvPr/>
        </p:nvSpPr>
        <p:spPr>
          <a:xfrm rot="10800000">
            <a:off x="0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1029513" y="263905"/>
            <a:ext cx="4772975" cy="180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>
                <a:solidFill>
                  <a:srgbClr val="FF0000"/>
                </a:solidFill>
              </a:rPr>
              <a:t>Iter della domanda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814879" y="1652209"/>
            <a:ext cx="4772974" cy="2005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Il sistema iscrizioni online avvisa in tempo reale, tramite posta elettronica e tramite l’APP IO, riguardo allo stato della domanda e alla registrazione. Anche sul sito ci saranno gli aggiornamenti e le comunicazioni riguardanti l’accoglimento della domanda.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51111" l="24317" r="63560" t="24653"/>
          <a:stretch/>
        </p:blipFill>
        <p:spPr>
          <a:xfrm>
            <a:off x="9309531" y="655395"/>
            <a:ext cx="2262785" cy="254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 b="6801" l="38106" r="22349" t="41347"/>
          <a:stretch/>
        </p:blipFill>
        <p:spPr>
          <a:xfrm>
            <a:off x="7871622" y="3657600"/>
            <a:ext cx="3505499" cy="258551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823218" y="4287328"/>
            <a:ext cx="4772975" cy="1690777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 il 26 maggio e il 30 giugno 2025, se lo studente ha scelto di non avvalersi dell’insegnamento della religione cattolica, potrà manifestare la sua preferenza rispetto all'attività alternativa.</a:t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6100439" y="1227001"/>
            <a:ext cx="2401455" cy="1674859"/>
          </a:xfrm>
          <a:prstGeom prst="doubleWave">
            <a:avLst>
              <a:gd fmla="val 6250" name="adj1"/>
              <a:gd fmla="val 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Potrete presentare le certificazioni linguistiche all’atto di conferma dell’iscrizione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20"/>
          <p:cNvGrpSpPr/>
          <p:nvPr/>
        </p:nvGrpSpPr>
        <p:grpSpPr>
          <a:xfrm flipH="1">
            <a:off x="10741136" y="-454724"/>
            <a:ext cx="2323655" cy="2323656"/>
            <a:chOff x="-872270" y="-454724"/>
            <a:chExt cx="2323655" cy="2323656"/>
          </a:xfrm>
        </p:grpSpPr>
        <p:sp>
          <p:nvSpPr>
            <p:cNvPr id="146" name="Google Shape;146;p20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rect b="b" l="l" r="r" t="t"/>
              <a:pathLst>
                <a:path extrusionOk="0" h="1876653" w="1409491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20"/>
          <p:cNvSpPr/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1343436" y="5721108"/>
            <a:ext cx="2261965" cy="1136891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244" y="1182220"/>
            <a:ext cx="11587512" cy="4229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/>
          <p:nvPr/>
        </p:nvSpPr>
        <p:spPr>
          <a:xfrm flipH="1" rot="3186173">
            <a:off x="3930947" y="651615"/>
            <a:ext cx="4083433" cy="408343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 txBox="1"/>
          <p:nvPr>
            <p:ph type="title"/>
          </p:nvPr>
        </p:nvSpPr>
        <p:spPr>
          <a:xfrm>
            <a:off x="838201" y="365125"/>
            <a:ext cx="4445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it-IT">
                <a:solidFill>
                  <a:srgbClr val="FFC000"/>
                </a:solidFill>
              </a:rPr>
              <a:t>Dati personali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296239" y="1690688"/>
            <a:ext cx="539336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IL LICEO A VOLTE INVIA COMUNICAZIONI IMPORTANTI VIA EMAIL. Per questo vi chiediamo di: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Indicare correttamente email personale di ciascun genitore o tutore, non aziendale, familiare, del figlio o della figlia o di altro membro della famiglia.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Indicare correttamente contatto telefonico personale del genitore o tutore, non di altri parenti.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sz="2000"/>
              <a:t>Informare la scuola di qualsiasi comunicazione ritenuta importante per la tutela del/la neoiscritto/a . </a:t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15420" l="19849" r="18938" t="22626"/>
          <a:stretch/>
        </p:blipFill>
        <p:spPr>
          <a:xfrm>
            <a:off x="6095999" y="1472496"/>
            <a:ext cx="6067501" cy="3478195"/>
          </a:xfrm>
          <a:custGeom>
            <a:rect b="b" l="l" r="r" t="t"/>
            <a:pathLst>
              <a:path extrusionOk="0" h="4303912" w="4221597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